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Blinker" charset="1" panose="02000000000000000000"/>
      <p:regular r:id="rId17"/>
    </p:embeddedFont>
    <p:embeddedFont>
      <p:font typeface="Blinker Bold" charset="1" panose="02000000000000000000"/>
      <p:regular r:id="rId18"/>
    </p:embeddedFont>
    <p:embeddedFont>
      <p:font typeface="Blinker Thin" charset="1" panose="02000000000000000000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2.jpeg>
</file>

<file path=ppt/media/image3.png>
</file>

<file path=ppt/media/image4.svg>
</file>

<file path=ppt/media/image5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68932" y="0"/>
            <a:ext cx="18656932" cy="2868356"/>
            <a:chOff x="0" y="0"/>
            <a:chExt cx="4913760" cy="7554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760" cy="755452"/>
            </a:xfrm>
            <a:custGeom>
              <a:avLst/>
              <a:gdLst/>
              <a:ahLst/>
              <a:cxnLst/>
              <a:rect r="r" b="b" t="t" l="l"/>
              <a:pathLst>
                <a:path h="755452" w="4913760">
                  <a:moveTo>
                    <a:pt x="0" y="0"/>
                  </a:moveTo>
                  <a:lnTo>
                    <a:pt x="4913760" y="0"/>
                  </a:lnTo>
                  <a:lnTo>
                    <a:pt x="4913760" y="755452"/>
                  </a:lnTo>
                  <a:lnTo>
                    <a:pt x="0" y="755452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13760" cy="7935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00043" y="6823071"/>
            <a:ext cx="20413131" cy="3463929"/>
            <a:chOff x="0" y="0"/>
            <a:chExt cx="5376298" cy="9123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76298" cy="912311"/>
            </a:xfrm>
            <a:custGeom>
              <a:avLst/>
              <a:gdLst/>
              <a:ahLst/>
              <a:cxnLst/>
              <a:rect r="r" b="b" t="t" l="l"/>
              <a:pathLst>
                <a:path h="912311" w="5376298">
                  <a:moveTo>
                    <a:pt x="0" y="0"/>
                  </a:moveTo>
                  <a:lnTo>
                    <a:pt x="5376298" y="0"/>
                  </a:lnTo>
                  <a:lnTo>
                    <a:pt x="5376298" y="912311"/>
                  </a:lnTo>
                  <a:lnTo>
                    <a:pt x="0" y="912311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76298" cy="950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560087" y="5220887"/>
            <a:ext cx="2024646" cy="1028700"/>
            <a:chOff x="0" y="0"/>
            <a:chExt cx="533240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3240" cy="270933"/>
            </a:xfrm>
            <a:custGeom>
              <a:avLst/>
              <a:gdLst/>
              <a:ahLst/>
              <a:cxnLst/>
              <a:rect r="r" b="b" t="t" l="l"/>
              <a:pathLst>
                <a:path h="270933" w="533240">
                  <a:moveTo>
                    <a:pt x="0" y="0"/>
                  </a:moveTo>
                  <a:lnTo>
                    <a:pt x="533240" y="0"/>
                  </a:lnTo>
                  <a:lnTo>
                    <a:pt x="533240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33240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942286" y="1329445"/>
            <a:ext cx="5298145" cy="10483290"/>
            <a:chOff x="0" y="0"/>
            <a:chExt cx="2620010" cy="5184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94468" t="0" r="-94468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521988" y="3676350"/>
            <a:ext cx="10228341" cy="1285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8"/>
              </a:lnSpc>
            </a:pPr>
            <a:r>
              <a:rPr lang="en-US" sz="7506">
                <a:solidFill>
                  <a:srgbClr val="000000"/>
                </a:solidFill>
                <a:latin typeface="Blinker"/>
              </a:rPr>
              <a:t>E-COMMERCE PLATFORM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7665" y="5163737"/>
            <a:ext cx="10920474" cy="1099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2"/>
              </a:lnSpc>
            </a:pPr>
            <a:r>
              <a:rPr lang="en-US" sz="3201">
                <a:solidFill>
                  <a:srgbClr val="1F4D7A"/>
                </a:solidFill>
                <a:latin typeface="League Spartan"/>
              </a:rPr>
              <a:t>BUILDING A ROBUST ONLINE SHOPPING EXPERIENCE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34500" y="7487796"/>
            <a:ext cx="3184847" cy="631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19"/>
              </a:lnSpc>
            </a:pPr>
            <a:r>
              <a:rPr lang="en-US" sz="3656">
                <a:solidFill>
                  <a:srgbClr val="FFFFFF"/>
                </a:solidFill>
                <a:latin typeface="Blinker Bold"/>
              </a:rPr>
              <a:t>Presented By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34500" y="8181049"/>
            <a:ext cx="8149676" cy="1208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4"/>
              </a:lnSpc>
            </a:pPr>
            <a:r>
              <a:rPr lang="en-US" sz="3431">
                <a:solidFill>
                  <a:srgbClr val="FFFFFF"/>
                </a:solidFill>
                <a:latin typeface="Blinker"/>
              </a:rPr>
              <a:t>Zohra Amna (2022-SE-03)</a:t>
            </a:r>
          </a:p>
          <a:p>
            <a:pPr algn="l">
              <a:lnSpc>
                <a:spcPts val="4804"/>
              </a:lnSpc>
            </a:pPr>
            <a:r>
              <a:rPr lang="en-US" sz="3431">
                <a:solidFill>
                  <a:srgbClr val="FFFFFF"/>
                </a:solidFill>
                <a:latin typeface="Blinker"/>
              </a:rPr>
              <a:t>Muhammad Noman (2022-SE-31)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560087" y="3819225"/>
            <a:ext cx="2024646" cy="1028700"/>
            <a:chOff x="0" y="0"/>
            <a:chExt cx="533240" cy="27093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33240" cy="270933"/>
            </a:xfrm>
            <a:custGeom>
              <a:avLst/>
              <a:gdLst/>
              <a:ahLst/>
              <a:cxnLst/>
              <a:rect r="r" b="b" t="t" l="l"/>
              <a:pathLst>
                <a:path h="270933" w="533240">
                  <a:moveTo>
                    <a:pt x="0" y="0"/>
                  </a:moveTo>
                  <a:lnTo>
                    <a:pt x="533240" y="0"/>
                  </a:lnTo>
                  <a:lnTo>
                    <a:pt x="533240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533240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05868" y="923925"/>
            <a:ext cx="1566631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Project Summary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05868" y="2656177"/>
            <a:ext cx="14095913" cy="732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02"/>
              </a:lnSpc>
            </a:pPr>
            <a:r>
              <a:rPr lang="en-US" sz="4144">
                <a:solidFill>
                  <a:srgbClr val="000000"/>
                </a:solidFill>
                <a:latin typeface="Blinker"/>
              </a:rPr>
              <a:t>Our e-commerce platform project successfully achieved its objectives of creating a robust online shopping experience.</a:t>
            </a:r>
          </a:p>
          <a:p>
            <a:pPr algn="just" marL="894755" indent="-447378" lvl="1">
              <a:lnSpc>
                <a:spcPts val="5802"/>
              </a:lnSpc>
              <a:buFont typeface="Arial"/>
              <a:buChar char="•"/>
            </a:pPr>
            <a:r>
              <a:rPr lang="en-US" sz="4144">
                <a:solidFill>
                  <a:srgbClr val="000000"/>
                </a:solidFill>
                <a:latin typeface="Blinker"/>
              </a:rPr>
              <a:t>Importance of thorough testing and continuous improvement.</a:t>
            </a:r>
          </a:p>
          <a:p>
            <a:pPr algn="just" marL="894755" indent="-447378" lvl="1">
              <a:lnSpc>
                <a:spcPts val="5802"/>
              </a:lnSpc>
              <a:buFont typeface="Arial"/>
              <a:buChar char="•"/>
            </a:pPr>
            <a:r>
              <a:rPr lang="en-US" sz="4144">
                <a:solidFill>
                  <a:srgbClr val="000000"/>
                </a:solidFill>
                <a:latin typeface="Blinker"/>
              </a:rPr>
              <a:t>Effective collaboration and communication among team members are crucial.</a:t>
            </a:r>
          </a:p>
          <a:p>
            <a:pPr algn="just" marL="894755" indent="-447378" lvl="1">
              <a:lnSpc>
                <a:spcPts val="5802"/>
              </a:lnSpc>
              <a:buFont typeface="Arial"/>
              <a:buChar char="•"/>
            </a:pPr>
            <a:r>
              <a:rPr lang="en-US" sz="4144">
                <a:solidFill>
                  <a:srgbClr val="000000"/>
                </a:solidFill>
                <a:latin typeface="Blinker"/>
              </a:rPr>
              <a:t>I</a:t>
            </a:r>
            <a:r>
              <a:rPr lang="en-US" sz="4144">
                <a:solidFill>
                  <a:srgbClr val="000000"/>
                </a:solidFill>
                <a:latin typeface="Blinker"/>
              </a:rPr>
              <a:t>mplementing personalized recommendations based on user behavior.</a:t>
            </a:r>
          </a:p>
          <a:p>
            <a:pPr algn="just" marL="894755" indent="-447378" lvl="1">
              <a:lnSpc>
                <a:spcPts val="5802"/>
              </a:lnSpc>
              <a:buFont typeface="Arial"/>
              <a:buChar char="•"/>
            </a:pPr>
            <a:r>
              <a:rPr lang="en-US" sz="4144">
                <a:solidFill>
                  <a:srgbClr val="000000"/>
                </a:solidFill>
                <a:latin typeface="Blinker"/>
              </a:rPr>
              <a:t>Enhancing the admin dashboard with more analytics and insights.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18504" y="7889610"/>
            <a:ext cx="19006504" cy="3340344"/>
            <a:chOff x="0" y="0"/>
            <a:chExt cx="5005828" cy="8797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5828" cy="879762"/>
            </a:xfrm>
            <a:custGeom>
              <a:avLst/>
              <a:gdLst/>
              <a:ahLst/>
              <a:cxnLst/>
              <a:rect r="r" b="b" t="t" l="l"/>
              <a:pathLst>
                <a:path h="879762" w="5005828">
                  <a:moveTo>
                    <a:pt x="0" y="0"/>
                  </a:moveTo>
                  <a:lnTo>
                    <a:pt x="5005828" y="0"/>
                  </a:lnTo>
                  <a:lnTo>
                    <a:pt x="5005828" y="879762"/>
                  </a:lnTo>
                  <a:lnTo>
                    <a:pt x="0" y="879762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05828" cy="9178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18288000" cy="2458295"/>
            <a:chOff x="0" y="0"/>
            <a:chExt cx="4816593" cy="6474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647452"/>
            </a:xfrm>
            <a:custGeom>
              <a:avLst/>
              <a:gdLst/>
              <a:ahLst/>
              <a:cxnLst/>
              <a:rect r="r" b="b" t="t" l="l"/>
              <a:pathLst>
                <a:path h="64745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47452"/>
                  </a:lnTo>
                  <a:lnTo>
                    <a:pt x="0" y="647452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16593" cy="6855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79031" y="3393847"/>
            <a:ext cx="17012898" cy="2893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77"/>
              </a:lnSpc>
            </a:pPr>
            <a:r>
              <a:rPr lang="en-US" sz="8340">
                <a:solidFill>
                  <a:srgbClr val="000000"/>
                </a:solidFill>
                <a:latin typeface="Blinker Bold"/>
              </a:rPr>
              <a:t>If you have any questions,</a:t>
            </a:r>
          </a:p>
          <a:p>
            <a:pPr algn="ctr">
              <a:lnSpc>
                <a:spcPts val="11677"/>
              </a:lnSpc>
            </a:pPr>
            <a:r>
              <a:rPr lang="en-US" sz="8340">
                <a:solidFill>
                  <a:srgbClr val="000000"/>
                </a:solidFill>
                <a:latin typeface="Blinker Bold"/>
              </a:rPr>
              <a:t> welcome to ask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504058" y="2785510"/>
            <a:ext cx="7819519" cy="7819488"/>
            <a:chOff x="0" y="0"/>
            <a:chExt cx="6350025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4999" t="0" r="-249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77168" y="2785510"/>
            <a:ext cx="11000251" cy="8999986"/>
            <a:chOff x="0" y="0"/>
            <a:chExt cx="3607769" cy="29517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07769" cy="2951739"/>
            </a:xfrm>
            <a:custGeom>
              <a:avLst/>
              <a:gdLst/>
              <a:ahLst/>
              <a:cxnLst/>
              <a:rect r="r" b="b" t="t" l="l"/>
              <a:pathLst>
                <a:path h="2951739" w="3607769">
                  <a:moveTo>
                    <a:pt x="0" y="0"/>
                  </a:moveTo>
                  <a:lnTo>
                    <a:pt x="3607769" y="0"/>
                  </a:lnTo>
                  <a:lnTo>
                    <a:pt x="3607769" y="2951739"/>
                  </a:lnTo>
                  <a:lnTo>
                    <a:pt x="0" y="295173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607769" cy="2989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533302" y="7595752"/>
            <a:ext cx="1841736" cy="976120"/>
          </a:xfrm>
          <a:custGeom>
            <a:avLst/>
            <a:gdLst/>
            <a:ahLst/>
            <a:cxnLst/>
            <a:rect r="r" b="b" t="t" l="l"/>
            <a:pathLst>
              <a:path h="976120" w="1841736">
                <a:moveTo>
                  <a:pt x="0" y="0"/>
                </a:moveTo>
                <a:lnTo>
                  <a:pt x="1841736" y="0"/>
                </a:lnTo>
                <a:lnTo>
                  <a:pt x="1841736" y="976120"/>
                </a:lnTo>
                <a:lnTo>
                  <a:pt x="0" y="9761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44128" y="3969784"/>
            <a:ext cx="7863057" cy="3023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Our e-commerce platform project aims to create a seamless and secure online shopping experience for users.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5868" y="7615119"/>
            <a:ext cx="4652176" cy="827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92"/>
              </a:lnSpc>
              <a:spcBef>
                <a:spcPct val="0"/>
              </a:spcBef>
            </a:pPr>
            <a:r>
              <a:rPr lang="en-US" sz="4923">
                <a:solidFill>
                  <a:srgbClr val="FFFFFF"/>
                </a:solidFill>
                <a:latin typeface="League Spartan"/>
              </a:rPr>
              <a:t>Let's continue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705868" y="923925"/>
            <a:ext cx="482743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18504" y="8731113"/>
            <a:ext cx="12875652" cy="2498842"/>
            <a:chOff x="0" y="0"/>
            <a:chExt cx="3391118" cy="6581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91118" cy="658131"/>
            </a:xfrm>
            <a:custGeom>
              <a:avLst/>
              <a:gdLst/>
              <a:ahLst/>
              <a:cxnLst/>
              <a:rect r="r" b="b" t="t" l="l"/>
              <a:pathLst>
                <a:path h="658131" w="3391118">
                  <a:moveTo>
                    <a:pt x="0" y="0"/>
                  </a:moveTo>
                  <a:lnTo>
                    <a:pt x="3391118" y="0"/>
                  </a:lnTo>
                  <a:lnTo>
                    <a:pt x="3391118" y="658131"/>
                  </a:lnTo>
                  <a:lnTo>
                    <a:pt x="0" y="658131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391118" cy="696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11603496" cy="2458295"/>
            <a:chOff x="0" y="0"/>
            <a:chExt cx="3056065" cy="6474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56065" cy="647452"/>
            </a:xfrm>
            <a:custGeom>
              <a:avLst/>
              <a:gdLst/>
              <a:ahLst/>
              <a:cxnLst/>
              <a:rect r="r" b="b" t="t" l="l"/>
              <a:pathLst>
                <a:path h="647452" w="3056065">
                  <a:moveTo>
                    <a:pt x="0" y="0"/>
                  </a:moveTo>
                  <a:lnTo>
                    <a:pt x="3056065" y="0"/>
                  </a:lnTo>
                  <a:lnTo>
                    <a:pt x="3056065" y="647452"/>
                  </a:lnTo>
                  <a:lnTo>
                    <a:pt x="0" y="647452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56065" cy="6855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211774" y="0"/>
            <a:ext cx="10287041" cy="10287000"/>
            <a:chOff x="0" y="0"/>
            <a:chExt cx="6350025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583419" y="1028700"/>
            <a:ext cx="619261" cy="649987"/>
          </a:xfrm>
          <a:custGeom>
            <a:avLst/>
            <a:gdLst/>
            <a:ahLst/>
            <a:cxnLst/>
            <a:rect r="r" b="b" t="t" l="l"/>
            <a:pathLst>
              <a:path h="649987" w="619261">
                <a:moveTo>
                  <a:pt x="0" y="0"/>
                </a:moveTo>
                <a:lnTo>
                  <a:pt x="619261" y="0"/>
                </a:lnTo>
                <a:lnTo>
                  <a:pt x="619261" y="649987"/>
                </a:lnTo>
                <a:lnTo>
                  <a:pt x="0" y="6499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83419" y="7196377"/>
            <a:ext cx="6366778" cy="153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2"/>
              </a:lnSpc>
            </a:pPr>
            <a:r>
              <a:rPr lang="en-US" sz="4408">
                <a:solidFill>
                  <a:srgbClr val="FFFFFF"/>
                </a:solidFill>
                <a:latin typeface="League Spartan"/>
              </a:rPr>
              <a:t>Thank you for your attention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05957" y="1021249"/>
            <a:ext cx="3355553" cy="870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6"/>
              </a:lnSpc>
            </a:pPr>
            <a:r>
              <a:rPr lang="en-US" sz="5111">
                <a:solidFill>
                  <a:srgbClr val="FFFFFF"/>
                </a:solidFill>
                <a:latin typeface="Blinker"/>
              </a:rPr>
              <a:t>Objective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2994527"/>
            <a:ext cx="9230104" cy="4547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55"/>
              </a:lnSpc>
            </a:pPr>
            <a:r>
              <a:rPr lang="en-US" sz="4325">
                <a:solidFill>
                  <a:srgbClr val="000000"/>
                </a:solidFill>
                <a:latin typeface="Blinker"/>
              </a:rPr>
              <a:t>Provide a user-friendly interface for browsing and purchasing products. Implement robust authentication and authorization mechanisms to ensure user data security. Enable efficient order processing and payment handling.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05868" y="923925"/>
            <a:ext cx="1566631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High-Level Architecture Diagram: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4917" y="3517475"/>
            <a:ext cx="16384536" cy="5089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7"/>
              </a:lnSpc>
            </a:pPr>
            <a:r>
              <a:rPr lang="en-US" sz="3627">
                <a:solidFill>
                  <a:srgbClr val="000000"/>
                </a:solidFill>
                <a:latin typeface="Blinker"/>
              </a:rPr>
              <a:t>Handles incoming requests from clients and routes them to appropriate controllers</a:t>
            </a:r>
          </a:p>
          <a:p>
            <a:pPr algn="l" marL="783100" indent="-391550" lvl="1">
              <a:lnSpc>
                <a:spcPts val="5077"/>
              </a:lnSpc>
              <a:buFont typeface="Arial"/>
              <a:buChar char="•"/>
            </a:pPr>
            <a:r>
              <a:rPr lang="en-US" sz="3627">
                <a:solidFill>
                  <a:srgbClr val="000000"/>
                </a:solidFill>
                <a:latin typeface="Blinker Bold"/>
              </a:rPr>
              <a:t>Controller Layer:</a:t>
            </a:r>
            <a:r>
              <a:rPr lang="en-US" sz="3627">
                <a:solidFill>
                  <a:srgbClr val="000000"/>
                </a:solidFill>
                <a:latin typeface="Blinker"/>
              </a:rPr>
              <a:t> Processes user requests, interacts with services, and returns responses.</a:t>
            </a:r>
          </a:p>
          <a:p>
            <a:pPr algn="l" marL="783100" indent="-391550" lvl="1">
              <a:lnSpc>
                <a:spcPts val="5077"/>
              </a:lnSpc>
              <a:buFont typeface="Arial"/>
              <a:buChar char="•"/>
            </a:pPr>
            <a:r>
              <a:rPr lang="en-US" sz="3627">
                <a:solidFill>
                  <a:srgbClr val="000000"/>
                </a:solidFill>
                <a:latin typeface="Blinker Bold"/>
              </a:rPr>
              <a:t>Service Layer: </a:t>
            </a:r>
            <a:r>
              <a:rPr lang="en-US" sz="3627">
                <a:solidFill>
                  <a:srgbClr val="000000"/>
                </a:solidFill>
                <a:latin typeface="Blinker"/>
              </a:rPr>
              <a:t>Implements business logic and orchestrates interactions between controllers and data access layer.</a:t>
            </a:r>
          </a:p>
          <a:p>
            <a:pPr algn="l" marL="783100" indent="-391550" lvl="1">
              <a:lnSpc>
                <a:spcPts val="5077"/>
              </a:lnSpc>
              <a:buFont typeface="Arial"/>
              <a:buChar char="•"/>
            </a:pPr>
            <a:r>
              <a:rPr lang="en-US" sz="3627">
                <a:solidFill>
                  <a:srgbClr val="000000"/>
                </a:solidFill>
                <a:latin typeface="Blinker Bold"/>
              </a:rPr>
              <a:t>Data Access Layer:</a:t>
            </a:r>
            <a:r>
              <a:rPr lang="en-US" sz="3627">
                <a:solidFill>
                  <a:srgbClr val="000000"/>
                </a:solidFill>
                <a:latin typeface="Blinker"/>
              </a:rPr>
              <a:t> Manages database interactions, including querying and updating data.</a:t>
            </a:r>
          </a:p>
          <a:p>
            <a:pPr algn="l" marL="783100" indent="-391550" lvl="1">
              <a:lnSpc>
                <a:spcPts val="5077"/>
              </a:lnSpc>
              <a:buFont typeface="Arial"/>
              <a:buChar char="•"/>
            </a:pPr>
            <a:r>
              <a:rPr lang="en-US" sz="3627">
                <a:solidFill>
                  <a:srgbClr val="000000"/>
                </a:solidFill>
                <a:latin typeface="Blinker Bold"/>
              </a:rPr>
              <a:t>Technologies Used: </a:t>
            </a:r>
            <a:r>
              <a:rPr lang="en-US" sz="3627">
                <a:solidFill>
                  <a:srgbClr val="000000"/>
                </a:solidFill>
                <a:latin typeface="Blinker"/>
              </a:rPr>
              <a:t>Programming Language: C#  Management System: MySQL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05868" y="2420796"/>
            <a:ext cx="6975363" cy="96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3"/>
              </a:lnSpc>
            </a:pPr>
            <a:r>
              <a:rPr lang="en-US" sz="5573">
                <a:solidFill>
                  <a:srgbClr val="5271FF"/>
                </a:solidFill>
                <a:latin typeface="Blinker Bold"/>
              </a:rPr>
              <a:t>API Layer: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504058" y="2785510"/>
            <a:ext cx="7819519" cy="7819488"/>
            <a:chOff x="0" y="0"/>
            <a:chExt cx="6350025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77168" y="2785510"/>
            <a:ext cx="11000251" cy="8999986"/>
            <a:chOff x="0" y="0"/>
            <a:chExt cx="3607769" cy="29517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07769" cy="2951739"/>
            </a:xfrm>
            <a:custGeom>
              <a:avLst/>
              <a:gdLst/>
              <a:ahLst/>
              <a:cxnLst/>
              <a:rect r="r" b="b" t="t" l="l"/>
              <a:pathLst>
                <a:path h="2951739" w="3607769">
                  <a:moveTo>
                    <a:pt x="0" y="0"/>
                  </a:moveTo>
                  <a:lnTo>
                    <a:pt x="3607769" y="0"/>
                  </a:lnTo>
                  <a:lnTo>
                    <a:pt x="3607769" y="2951739"/>
                  </a:lnTo>
                  <a:lnTo>
                    <a:pt x="0" y="295173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607769" cy="2989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70425" y="3969784"/>
            <a:ext cx="8936760" cy="454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64"/>
              </a:lnSpc>
            </a:pPr>
            <a:r>
              <a:rPr lang="en-US" sz="4331">
                <a:solidFill>
                  <a:srgbClr val="FFFFFF"/>
                </a:solidFill>
                <a:latin typeface="Blinker"/>
              </a:rPr>
              <a:t>Illustrates entities such as Users, Products, Orders, Payments, Categories, etc. Relationships: ERD and EERD describe the relationships between entities, such as One-to-Many between Users and Orders.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44128" y="455060"/>
            <a:ext cx="16450962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Database Schema Entity-Relationship Diagrams (ERD &amp; EERD):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080054" y="4962842"/>
            <a:ext cx="12789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Open Sans Light"/>
              </a:rPr>
              <a:t>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6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725043" y="3303218"/>
            <a:ext cx="5711616" cy="5431361"/>
            <a:chOff x="0" y="0"/>
            <a:chExt cx="1930606" cy="18358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30606" cy="1835876"/>
            </a:xfrm>
            <a:custGeom>
              <a:avLst/>
              <a:gdLst/>
              <a:ahLst/>
              <a:cxnLst/>
              <a:rect r="r" b="b" t="t" l="l"/>
              <a:pathLst>
                <a:path h="1835876" w="1930606">
                  <a:moveTo>
                    <a:pt x="0" y="0"/>
                  </a:moveTo>
                  <a:lnTo>
                    <a:pt x="1930606" y="0"/>
                  </a:lnTo>
                  <a:lnTo>
                    <a:pt x="1930606" y="1835876"/>
                  </a:lnTo>
                  <a:lnTo>
                    <a:pt x="0" y="18358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930606" cy="1873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413817" y="9492661"/>
            <a:ext cx="2775927" cy="766909"/>
            <a:chOff x="0" y="0"/>
            <a:chExt cx="1221206" cy="3373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05868" y="923925"/>
            <a:ext cx="8501363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Views and Triggers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144000" y="3322268"/>
            <a:ext cx="5711616" cy="5431361"/>
            <a:chOff x="0" y="0"/>
            <a:chExt cx="1930606" cy="183587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30606" cy="1835876"/>
            </a:xfrm>
            <a:custGeom>
              <a:avLst/>
              <a:gdLst/>
              <a:ahLst/>
              <a:cxnLst/>
              <a:rect r="r" b="b" t="t" l="l"/>
              <a:pathLst>
                <a:path h="1835876" w="1930606">
                  <a:moveTo>
                    <a:pt x="0" y="0"/>
                  </a:moveTo>
                  <a:lnTo>
                    <a:pt x="1930606" y="0"/>
                  </a:lnTo>
                  <a:lnTo>
                    <a:pt x="1930606" y="1835876"/>
                  </a:lnTo>
                  <a:lnTo>
                    <a:pt x="0" y="1835876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930606" cy="1873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3455510" y="4657725"/>
            <a:ext cx="4250681" cy="324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FFFF"/>
                </a:solidFill>
                <a:latin typeface="Blinker"/>
              </a:rPr>
              <a:t>Views serve as organized snapshots of data, presenting information such as product details and user spending in easily digestible formats.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050679" y="3649301"/>
            <a:ext cx="4602213" cy="796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17"/>
              </a:lnSpc>
              <a:spcBef>
                <a:spcPct val="0"/>
              </a:spcBef>
            </a:pPr>
            <a:r>
              <a:rPr lang="en-US" sz="4655">
                <a:solidFill>
                  <a:srgbClr val="FFFFFF"/>
                </a:solidFill>
                <a:latin typeface="Blinker Bold"/>
              </a:rPr>
              <a:t>VIews</a:t>
            </a:r>
            <a:r>
              <a:rPr lang="en-US" sz="4655">
                <a:solidFill>
                  <a:srgbClr val="FFFFFF"/>
                </a:solidFill>
                <a:latin typeface="Blinker"/>
              </a:rPr>
              <a:t>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74467" y="3655280"/>
            <a:ext cx="4172529" cy="79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23"/>
              </a:lnSpc>
              <a:spcBef>
                <a:spcPct val="0"/>
              </a:spcBef>
            </a:pPr>
            <a:r>
              <a:rPr lang="en-US" sz="4659">
                <a:solidFill>
                  <a:srgbClr val="FFFFFF"/>
                </a:solidFill>
                <a:latin typeface="Blinker Bold"/>
              </a:rPr>
              <a:t>Triggers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874467" y="4657725"/>
            <a:ext cx="4250681" cy="324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FFFF"/>
                </a:solidFill>
                <a:latin typeface="Blinker"/>
              </a:rPr>
              <a:t>Triggers automate actions in response to specific events, like updating inventory after an order or sending email notifications.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537368" y="7294769"/>
            <a:ext cx="3292689" cy="2992231"/>
          </a:xfrm>
          <a:custGeom>
            <a:avLst/>
            <a:gdLst/>
            <a:ahLst/>
            <a:cxnLst/>
            <a:rect r="r" b="b" t="t" l="l"/>
            <a:pathLst>
              <a:path h="2992231" w="3292689">
                <a:moveTo>
                  <a:pt x="0" y="0"/>
                </a:moveTo>
                <a:lnTo>
                  <a:pt x="3292689" y="0"/>
                </a:lnTo>
                <a:lnTo>
                  <a:pt x="3292689" y="2992231"/>
                </a:lnTo>
                <a:lnTo>
                  <a:pt x="0" y="2992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234082" y="3395988"/>
            <a:ext cx="2238283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Our Team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02153" y="3395988"/>
            <a:ext cx="3871997" cy="760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4"/>
              </a:lnSpc>
            </a:pPr>
            <a:r>
              <a:rPr lang="en-US" sz="4367">
                <a:solidFill>
                  <a:srgbClr val="FFFFFF"/>
                </a:solidFill>
                <a:latin typeface="Blinker"/>
              </a:rPr>
              <a:t>Negative Impact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11087" y="895372"/>
            <a:ext cx="1658213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Functionality and FeaturesKey Functionalities: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745796" y="3114117"/>
            <a:ext cx="14430063" cy="4974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32"/>
              </a:lnSpc>
            </a:pPr>
            <a:r>
              <a:rPr lang="en-US" sz="4023">
                <a:solidFill>
                  <a:srgbClr val="000000"/>
                </a:solidFill>
                <a:latin typeface="Canva Sans"/>
              </a:rPr>
              <a:t>Authentication and Authorization of Product Browsing and SearchCart Management and CheckoutOrder Tracking and HistoryProduct Reviews and RatingsFeatures for Users:</a:t>
            </a:r>
          </a:p>
          <a:p>
            <a:pPr algn="just">
              <a:lnSpc>
                <a:spcPts val="5632"/>
              </a:lnSpc>
            </a:pPr>
            <a:r>
              <a:rPr lang="en-US" sz="4023">
                <a:solidFill>
                  <a:srgbClr val="000000"/>
                </a:solidFill>
                <a:latin typeface="Canva Sans Bold"/>
              </a:rPr>
              <a:t>Customers: </a:t>
            </a:r>
          </a:p>
          <a:p>
            <a:pPr algn="just">
              <a:lnSpc>
                <a:spcPts val="5632"/>
              </a:lnSpc>
            </a:pPr>
            <a:r>
              <a:rPr lang="en-US" sz="4023">
                <a:solidFill>
                  <a:srgbClr val="000000"/>
                </a:solidFill>
                <a:latin typeface="Canva Sans"/>
              </a:rPr>
              <a:t>View and purchase products, track orders</a:t>
            </a:r>
          </a:p>
          <a:p>
            <a:pPr algn="just">
              <a:lnSpc>
                <a:spcPts val="5632"/>
              </a:lnSpc>
            </a:pPr>
            <a:r>
              <a:rPr lang="en-US" sz="4023">
                <a:solidFill>
                  <a:srgbClr val="000000"/>
                </a:solidFill>
                <a:latin typeface="Canva Sans Bold"/>
              </a:rPr>
              <a:t>Administrators: </a:t>
            </a:r>
          </a:p>
          <a:p>
            <a:pPr algn="just">
              <a:lnSpc>
                <a:spcPts val="5632"/>
              </a:lnSpc>
            </a:pPr>
            <a:r>
              <a:rPr lang="en-US" sz="4023">
                <a:solidFill>
                  <a:srgbClr val="000000"/>
                </a:solidFill>
                <a:latin typeface="Canva Sans"/>
              </a:rPr>
              <a:t>Manage product listings, process orders, view analytics.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31571" y="2916931"/>
            <a:ext cx="5996416" cy="1671077"/>
            <a:chOff x="0" y="0"/>
            <a:chExt cx="1930251" cy="5379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30251" cy="537921"/>
            </a:xfrm>
            <a:custGeom>
              <a:avLst/>
              <a:gdLst/>
              <a:ahLst/>
              <a:cxnLst/>
              <a:rect r="r" b="b" t="t" l="l"/>
              <a:pathLst>
                <a:path h="537921" w="1930251">
                  <a:moveTo>
                    <a:pt x="0" y="0"/>
                  </a:moveTo>
                  <a:lnTo>
                    <a:pt x="1930251" y="0"/>
                  </a:lnTo>
                  <a:lnTo>
                    <a:pt x="1930251" y="537921"/>
                  </a:lnTo>
                  <a:lnTo>
                    <a:pt x="0" y="537921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30251" cy="5760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06517" y="4976782"/>
            <a:ext cx="6328258" cy="1701682"/>
            <a:chOff x="0" y="0"/>
            <a:chExt cx="2037071" cy="5477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37071" cy="547773"/>
            </a:xfrm>
            <a:custGeom>
              <a:avLst/>
              <a:gdLst/>
              <a:ahLst/>
              <a:cxnLst/>
              <a:rect r="r" b="b" t="t" l="l"/>
              <a:pathLst>
                <a:path h="547773" w="2037071">
                  <a:moveTo>
                    <a:pt x="0" y="0"/>
                  </a:moveTo>
                  <a:lnTo>
                    <a:pt x="2037071" y="0"/>
                  </a:lnTo>
                  <a:lnTo>
                    <a:pt x="2037071" y="547773"/>
                  </a:lnTo>
                  <a:lnTo>
                    <a:pt x="0" y="547773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37071" cy="585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495327" y="7021364"/>
            <a:ext cx="6394740" cy="1777081"/>
            <a:chOff x="0" y="0"/>
            <a:chExt cx="2058471" cy="5720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58471" cy="572044"/>
            </a:xfrm>
            <a:custGeom>
              <a:avLst/>
              <a:gdLst/>
              <a:ahLst/>
              <a:cxnLst/>
              <a:rect r="r" b="b" t="t" l="l"/>
              <a:pathLst>
                <a:path h="572044" w="2058471">
                  <a:moveTo>
                    <a:pt x="0" y="0"/>
                  </a:moveTo>
                  <a:lnTo>
                    <a:pt x="2058471" y="0"/>
                  </a:lnTo>
                  <a:lnTo>
                    <a:pt x="2058471" y="572044"/>
                  </a:lnTo>
                  <a:lnTo>
                    <a:pt x="0" y="572044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58471" cy="6101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-537368" y="7294769"/>
            <a:ext cx="3292689" cy="2992231"/>
          </a:xfrm>
          <a:custGeom>
            <a:avLst/>
            <a:gdLst/>
            <a:ahLst/>
            <a:cxnLst/>
            <a:rect r="r" b="b" t="t" l="l"/>
            <a:pathLst>
              <a:path h="2992231" w="3292689">
                <a:moveTo>
                  <a:pt x="0" y="0"/>
                </a:moveTo>
                <a:lnTo>
                  <a:pt x="3292689" y="0"/>
                </a:lnTo>
                <a:lnTo>
                  <a:pt x="3292689" y="2992231"/>
                </a:lnTo>
                <a:lnTo>
                  <a:pt x="0" y="2992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633290" y="3116130"/>
            <a:ext cx="6373103" cy="167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5"/>
              </a:lnSpc>
            </a:pPr>
            <a:r>
              <a:rPr lang="en-US" sz="3167">
                <a:solidFill>
                  <a:srgbClr val="FFFFFF"/>
                </a:solidFill>
                <a:latin typeface="Blinker Bold"/>
              </a:rPr>
              <a:t>Unit Testing:</a:t>
            </a:r>
            <a:r>
              <a:rPr lang="en-US" sz="3167">
                <a:solidFill>
                  <a:srgbClr val="FFFFFF"/>
                </a:solidFill>
                <a:latin typeface="Blinker"/>
              </a:rPr>
              <a:t> Testing individual components and functions.</a:t>
            </a:r>
          </a:p>
          <a:p>
            <a:pPr algn="l">
              <a:lnSpc>
                <a:spcPts val="4435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6006517" y="5070463"/>
            <a:ext cx="6328258" cy="1608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5"/>
              </a:lnSpc>
            </a:pPr>
            <a:r>
              <a:rPr lang="en-US" sz="3067">
                <a:solidFill>
                  <a:srgbClr val="FFFFFF"/>
                </a:solidFill>
                <a:latin typeface="Blinker Bold"/>
              </a:rPr>
              <a:t>Integration Testing:</a:t>
            </a:r>
            <a:r>
              <a:rPr lang="en-US" sz="3067">
                <a:solidFill>
                  <a:srgbClr val="FFFFFF"/>
                </a:solidFill>
                <a:latin typeface="Blinker"/>
              </a:rPr>
              <a:t> Testing interactions between different modules.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880285" y="6971423"/>
            <a:ext cx="5611458" cy="1608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5"/>
              </a:lnSpc>
            </a:pPr>
            <a:r>
              <a:rPr lang="en-US" sz="3067">
                <a:solidFill>
                  <a:srgbClr val="FFFFFF"/>
                </a:solidFill>
                <a:latin typeface="Blinker Bold"/>
              </a:rPr>
              <a:t>User Acceptance Testing:</a:t>
            </a:r>
            <a:r>
              <a:rPr lang="en-US" sz="3067">
                <a:solidFill>
                  <a:srgbClr val="FFFFFF"/>
                </a:solidFill>
                <a:latin typeface="Blinker"/>
              </a:rPr>
              <a:t> Involving end-users to validate the system's functionality.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7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05868" y="923925"/>
            <a:ext cx="9892365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Testing Approach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55321" y="3272165"/>
            <a:ext cx="5996416" cy="1671077"/>
            <a:chOff x="0" y="0"/>
            <a:chExt cx="1930251" cy="5379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30251" cy="537921"/>
            </a:xfrm>
            <a:custGeom>
              <a:avLst/>
              <a:gdLst/>
              <a:ahLst/>
              <a:cxnLst/>
              <a:rect r="r" b="b" t="t" l="l"/>
              <a:pathLst>
                <a:path h="537921" w="1930251">
                  <a:moveTo>
                    <a:pt x="0" y="0"/>
                  </a:moveTo>
                  <a:lnTo>
                    <a:pt x="1930251" y="0"/>
                  </a:lnTo>
                  <a:lnTo>
                    <a:pt x="1930251" y="537921"/>
                  </a:lnTo>
                  <a:lnTo>
                    <a:pt x="0" y="537921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30251" cy="5760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81683" y="3272165"/>
            <a:ext cx="5996416" cy="1632517"/>
            <a:chOff x="0" y="0"/>
            <a:chExt cx="1930251" cy="5255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0251" cy="525509"/>
            </a:xfrm>
            <a:custGeom>
              <a:avLst/>
              <a:gdLst/>
              <a:ahLst/>
              <a:cxnLst/>
              <a:rect r="r" b="b" t="t" l="l"/>
              <a:pathLst>
                <a:path h="525509" w="1930251">
                  <a:moveTo>
                    <a:pt x="0" y="0"/>
                  </a:moveTo>
                  <a:lnTo>
                    <a:pt x="1930251" y="0"/>
                  </a:lnTo>
                  <a:lnTo>
                    <a:pt x="1930251" y="525509"/>
                  </a:lnTo>
                  <a:lnTo>
                    <a:pt x="0" y="525509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30251" cy="56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13817" y="9520091"/>
            <a:ext cx="2775927" cy="766909"/>
            <a:chOff x="0" y="0"/>
            <a:chExt cx="1221206" cy="3373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21206" cy="337384"/>
            </a:xfrm>
            <a:custGeom>
              <a:avLst/>
              <a:gdLst/>
              <a:ahLst/>
              <a:cxnLst/>
              <a:rect r="r" b="b" t="t" l="l"/>
              <a:pathLst>
                <a:path h="337384" w="1221206">
                  <a:moveTo>
                    <a:pt x="0" y="0"/>
                  </a:moveTo>
                  <a:lnTo>
                    <a:pt x="1221206" y="0"/>
                  </a:lnTo>
                  <a:lnTo>
                    <a:pt x="1221206" y="337384"/>
                  </a:lnTo>
                  <a:lnTo>
                    <a:pt x="0" y="337384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21206" cy="375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189744" y="9153679"/>
            <a:ext cx="1098256" cy="1133321"/>
            <a:chOff x="0" y="0"/>
            <a:chExt cx="483153" cy="4985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153" cy="498579"/>
            </a:xfrm>
            <a:custGeom>
              <a:avLst/>
              <a:gdLst/>
              <a:ahLst/>
              <a:cxnLst/>
              <a:rect r="r" b="b" t="t" l="l"/>
              <a:pathLst>
                <a:path h="498579" w="483153">
                  <a:moveTo>
                    <a:pt x="0" y="0"/>
                  </a:moveTo>
                  <a:lnTo>
                    <a:pt x="483153" y="0"/>
                  </a:lnTo>
                  <a:lnTo>
                    <a:pt x="483153" y="498579"/>
                  </a:lnTo>
                  <a:lnTo>
                    <a:pt x="0" y="498579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3153" cy="5366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6371" y="430484"/>
            <a:ext cx="17361629" cy="1898151"/>
            <a:chOff x="0" y="0"/>
            <a:chExt cx="5694120" cy="62253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94119" cy="622539"/>
            </a:xfrm>
            <a:custGeom>
              <a:avLst/>
              <a:gdLst/>
              <a:ahLst/>
              <a:cxnLst/>
              <a:rect r="r" b="b" t="t" l="l"/>
              <a:pathLst>
                <a:path h="622539" w="5694119">
                  <a:moveTo>
                    <a:pt x="0" y="0"/>
                  </a:moveTo>
                  <a:lnTo>
                    <a:pt x="5694119" y="0"/>
                  </a:lnTo>
                  <a:lnTo>
                    <a:pt x="5694119" y="622539"/>
                  </a:lnTo>
                  <a:lnTo>
                    <a:pt x="0" y="62253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5694120" cy="660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677168" y="-760095"/>
            <a:ext cx="2031504" cy="3088730"/>
            <a:chOff x="0" y="0"/>
            <a:chExt cx="666275" cy="101301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66275" cy="1013015"/>
            </a:xfrm>
            <a:custGeom>
              <a:avLst/>
              <a:gdLst/>
              <a:ahLst/>
              <a:cxnLst/>
              <a:rect r="r" b="b" t="t" l="l"/>
              <a:pathLst>
                <a:path h="1013015" w="666275">
                  <a:moveTo>
                    <a:pt x="0" y="0"/>
                  </a:moveTo>
                  <a:lnTo>
                    <a:pt x="666275" y="0"/>
                  </a:lnTo>
                  <a:lnTo>
                    <a:pt x="666275" y="1013015"/>
                  </a:lnTo>
                  <a:lnTo>
                    <a:pt x="0" y="1013015"/>
                  </a:lnTo>
                  <a:close/>
                </a:path>
              </a:pathLst>
            </a:custGeom>
            <a:solidFill>
              <a:srgbClr val="1F4D7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666275" cy="1051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-537368" y="7294769"/>
            <a:ext cx="3292689" cy="2992231"/>
          </a:xfrm>
          <a:custGeom>
            <a:avLst/>
            <a:gdLst/>
            <a:ahLst/>
            <a:cxnLst/>
            <a:rect r="r" b="b" t="t" l="l"/>
            <a:pathLst>
              <a:path h="2992231" w="3292689">
                <a:moveTo>
                  <a:pt x="0" y="0"/>
                </a:moveTo>
                <a:lnTo>
                  <a:pt x="3292689" y="0"/>
                </a:lnTo>
                <a:lnTo>
                  <a:pt x="3292689" y="2992231"/>
                </a:lnTo>
                <a:lnTo>
                  <a:pt x="0" y="2992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157040" y="3471364"/>
            <a:ext cx="5594696" cy="167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5"/>
              </a:lnSpc>
            </a:pPr>
            <a:r>
              <a:rPr lang="en-US" sz="3167">
                <a:solidFill>
                  <a:srgbClr val="FFFFFF"/>
                </a:solidFill>
                <a:latin typeface="Blinker Bold"/>
              </a:rPr>
              <a:t>User Registration:</a:t>
            </a:r>
            <a:r>
              <a:rPr lang="en-US" sz="3167">
                <a:solidFill>
                  <a:srgbClr val="FFFFFF"/>
                </a:solidFill>
                <a:latin typeface="Blinker"/>
              </a:rPr>
              <a:t> Verify that users can register successfully</a:t>
            </a:r>
          </a:p>
          <a:p>
            <a:pPr algn="l">
              <a:lnSpc>
                <a:spcPts val="4435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9981683" y="3365847"/>
            <a:ext cx="5996416" cy="1065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5"/>
              </a:lnSpc>
            </a:pPr>
            <a:r>
              <a:rPr lang="en-US" sz="3067">
                <a:solidFill>
                  <a:srgbClr val="FFFFFF"/>
                </a:solidFill>
                <a:latin typeface="Blinker Bold"/>
              </a:rPr>
              <a:t>Product Search: </a:t>
            </a:r>
            <a:r>
              <a:rPr lang="en-US" sz="3067">
                <a:solidFill>
                  <a:srgbClr val="FFFFFF"/>
                </a:solidFill>
                <a:latin typeface="Blinker"/>
              </a:rPr>
              <a:t>Ensure accurate search results based on user queries.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372178" y="9349786"/>
            <a:ext cx="784652" cy="76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4451">
                <a:solidFill>
                  <a:srgbClr val="FFFFFF"/>
                </a:solidFill>
                <a:latin typeface="League Spartan"/>
              </a:rPr>
              <a:t>8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705868" y="923925"/>
            <a:ext cx="9892365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League Spartan"/>
              </a:rPr>
              <a:t>Test Cases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55321" y="5680796"/>
            <a:ext cx="14076190" cy="319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League Spartan"/>
              </a:rPr>
              <a:t>Results:</a:t>
            </a:r>
          </a:p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555555"/>
                </a:solidFill>
                <a:latin typeface="League Spartan"/>
              </a:rPr>
              <a:t>Overall, the testing phase yielded positive results, with minor issues addressed promptly.</a:t>
            </a:r>
          </a:p>
          <a:p>
            <a:pPr algn="l">
              <a:lnSpc>
                <a:spcPts val="70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DAGEctSECYg</dc:identifier>
  <dcterms:modified xsi:type="dcterms:W3CDTF">2011-08-01T06:04:30Z</dcterms:modified>
  <cp:revision>1</cp:revision>
  <dc:title>White and Navy Modern E-Commerce Education Project Group School Presentation</dc:title>
</cp:coreProperties>
</file>

<file path=docProps/thumbnail.jpeg>
</file>